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82" r:id="rId2"/>
    <p:sldId id="316" r:id="rId3"/>
    <p:sldId id="351" r:id="rId4"/>
    <p:sldId id="376" r:id="rId5"/>
    <p:sldId id="352" r:id="rId6"/>
    <p:sldId id="374" r:id="rId7"/>
    <p:sldId id="375" r:id="rId8"/>
    <p:sldId id="369" r:id="rId9"/>
    <p:sldId id="370" r:id="rId10"/>
    <p:sldId id="371" r:id="rId11"/>
    <p:sldId id="372" r:id="rId12"/>
    <p:sldId id="380" r:id="rId13"/>
    <p:sldId id="378" r:id="rId14"/>
    <p:sldId id="367" r:id="rId15"/>
    <p:sldId id="34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291" autoAdjust="0"/>
  </p:normalViewPr>
  <p:slideViewPr>
    <p:cSldViewPr snapToGrid="0" snapToObjects="1">
      <p:cViewPr varScale="1">
        <p:scale>
          <a:sx n="74" d="100"/>
          <a:sy n="74" d="100"/>
        </p:scale>
        <p:origin x="99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05-12-2020</a:t>
            </a:fld>
            <a:endParaRPr lang="en-US"/>
          </a:p>
        </p:txBody>
      </p:sp>
      <p:sp>
        <p:nvSpPr>
          <p:cNvPr id="4" name="Footer Placeholder 3">
            <a:extLst>
              <a:ext uri="{FF2B5EF4-FFF2-40B4-BE49-F238E27FC236}">
                <a16:creationId xmlns=""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47:07.685"/>
    </inkml:context>
    <inkml:brush xml:id="br0">
      <inkml:brushProperty name="width" value="0.05" units="cm"/>
      <inkml:brushProperty name="height" value="0.05" units="cm"/>
    </inkml:brush>
  </inkml:definitions>
  <inkml:trace contextRef="#ctx0" brushRef="#br0">10 36 96,'0'0'256,"-3"-35"-496,-1 35 240,4 3-64,0 24 16,-3 5 48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47:08.622"/>
    </inkml:context>
    <inkml:brush xml:id="br0">
      <inkml:brushProperty name="width" value="0.05" units="cm"/>
      <inkml:brushProperty name="height" value="0.05" units="cm"/>
    </inkml:brush>
  </inkml:definitions>
  <inkml:trace contextRef="#ctx0" brushRef="#br0">3 363 208,'0'0'3319,"-2"37"-4293,8-15-74,7-3-457</inkml:trace>
  <inkml:trace contextRef="#ctx0" brushRef="#br0" timeOffset="1">82 0 3490,'0'0'576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54:41.846"/>
    </inkml:context>
    <inkml:brush xml:id="br0">
      <inkml:brushProperty name="width" value="0.05" units="cm"/>
      <inkml:brushProperty name="height" value="0.05" units="cm"/>
    </inkml:brush>
  </inkml:definitions>
  <inkml:trace contextRef="#ctx0" brushRef="#br0">0 42 352,'0'0'2129,"0"-41"-2225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05-12-2020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05-12-2020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p14="http://schemas.microsoft.com/office/powerpoint/2010/main" val="367870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05-12-2020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101094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9A16B-8080-4497-A731-6F7F64D8BEB7}" type="slidenum">
              <a:rPr lang="en-US" smtClean="0"/>
              <a:pPr/>
              <a:t>2</a:t>
            </a:fld>
            <a:endParaRPr lang="en-US"/>
          </a:p>
        </p:txBody>
      </p:sp>
    </p:spTree>
    <p:extLst>
      <p:ext uri="{BB962C8B-B14F-4D97-AF65-F5344CB8AC3E}">
        <p14:creationId xmlns:p14="http://schemas.microsoft.com/office/powerpoint/2010/main" val="305558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256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A71C821-F56A-48CA-8096-33C347E2F4D6}" type="slidenum">
              <a:rPr lang="en-US" altLang="en-US">
                <a:latin typeface="Arial" panose="020B0604020202020204" pitchFamily="34" charset="0"/>
              </a:rPr>
              <a:pPr algn="r" eaLnBrk="1" hangingPunct="1">
                <a:spcBef>
                  <a:spcPct val="0"/>
                </a:spcBef>
              </a:pPr>
              <a:t>8</a:t>
            </a:fld>
            <a:endParaRPr lang="en-US" altLang="en-US">
              <a:latin typeface="Arial" panose="020B0604020202020204" pitchFamily="34" charset="0"/>
            </a:endParaRPr>
          </a:p>
        </p:txBody>
      </p:sp>
    </p:spTree>
    <p:extLst>
      <p:ext uri="{BB962C8B-B14F-4D97-AF65-F5344CB8AC3E}">
        <p14:creationId xmlns:p14="http://schemas.microsoft.com/office/powerpoint/2010/main" val="1411045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276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29D10B47-1D63-4CFE-A1C2-B6822F950D77}" type="slidenum">
              <a:rPr lang="en-US" altLang="en-US">
                <a:latin typeface="Arial" panose="020B0604020202020204" pitchFamily="34" charset="0"/>
              </a:rPr>
              <a:pPr algn="r" eaLnBrk="1" hangingPunct="1">
                <a:spcBef>
                  <a:spcPct val="0"/>
                </a:spcBef>
              </a:pPr>
              <a:t>9</a:t>
            </a:fld>
            <a:endParaRPr lang="en-US" altLang="en-US">
              <a:latin typeface="Arial" panose="020B0604020202020204" pitchFamily="34" charset="0"/>
            </a:endParaRPr>
          </a:p>
        </p:txBody>
      </p:sp>
    </p:spTree>
    <p:extLst>
      <p:ext uri="{BB962C8B-B14F-4D97-AF65-F5344CB8AC3E}">
        <p14:creationId xmlns:p14="http://schemas.microsoft.com/office/powerpoint/2010/main" val="16931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297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AFC1C57-692B-4219-9273-EDC466CE7C30}" type="slidenum">
              <a:rPr lang="en-US" altLang="en-US">
                <a:latin typeface="Arial" panose="020B0604020202020204" pitchFamily="34" charset="0"/>
              </a:rPr>
              <a:pPr algn="r" eaLnBrk="1" hangingPunct="1">
                <a:spcBef>
                  <a:spcPct val="0"/>
                </a:spcBef>
              </a:pPr>
              <a:t>10</a:t>
            </a:fld>
            <a:endParaRPr lang="en-US" altLang="en-US">
              <a:latin typeface="Arial" panose="020B0604020202020204" pitchFamily="34" charset="0"/>
            </a:endParaRPr>
          </a:p>
        </p:txBody>
      </p:sp>
    </p:spTree>
    <p:extLst>
      <p:ext uri="{BB962C8B-B14F-4D97-AF65-F5344CB8AC3E}">
        <p14:creationId xmlns:p14="http://schemas.microsoft.com/office/powerpoint/2010/main" val="173886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11</a:t>
            </a:fld>
            <a:endParaRPr lang="en-US" altLang="en-US">
              <a:latin typeface="Arial" panose="020B0604020202020204" pitchFamily="34" charset="0"/>
            </a:endParaRPr>
          </a:p>
        </p:txBody>
      </p:sp>
    </p:spTree>
    <p:extLst>
      <p:ext uri="{BB962C8B-B14F-4D97-AF65-F5344CB8AC3E}">
        <p14:creationId xmlns:p14="http://schemas.microsoft.com/office/powerpoint/2010/main" val="279020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12</a:t>
            </a:fld>
            <a:endParaRPr lang="en-US" altLang="en-US">
              <a:latin typeface="Arial" panose="020B0604020202020204" pitchFamily="34" charset="0"/>
            </a:endParaRPr>
          </a:p>
        </p:txBody>
      </p:sp>
    </p:spTree>
    <p:extLst>
      <p:ext uri="{BB962C8B-B14F-4D97-AF65-F5344CB8AC3E}">
        <p14:creationId xmlns:p14="http://schemas.microsoft.com/office/powerpoint/2010/main" val="70092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13</a:t>
            </a:fld>
            <a:endParaRPr lang="en-US" altLang="en-US">
              <a:latin typeface="Arial" panose="020B0604020202020204" pitchFamily="34" charset="0"/>
            </a:endParaRPr>
          </a:p>
        </p:txBody>
      </p:sp>
    </p:spTree>
    <p:extLst>
      <p:ext uri="{BB962C8B-B14F-4D97-AF65-F5344CB8AC3E}">
        <p14:creationId xmlns:p14="http://schemas.microsoft.com/office/powerpoint/2010/main" val="293342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9A16B-8080-4497-A731-6F7F64D8BEB7}" type="slidenum">
              <a:rPr lang="en-US" smtClean="0"/>
              <a:pPr/>
              <a:t>14</a:t>
            </a:fld>
            <a:endParaRPr lang="en-US"/>
          </a:p>
        </p:txBody>
      </p:sp>
    </p:spTree>
    <p:extLst>
      <p:ext uri="{BB962C8B-B14F-4D97-AF65-F5344CB8AC3E}">
        <p14:creationId xmlns:p14="http://schemas.microsoft.com/office/powerpoint/2010/main" val="13882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6" name="Footer Placeholder 5">
            <a:extLst>
              <a:ext uri="{FF2B5EF4-FFF2-40B4-BE49-F238E27FC236}">
                <a16:creationId xmlns=""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8" name="Footer Placeholder 7">
            <a:extLst>
              <a:ext uri="{FF2B5EF4-FFF2-40B4-BE49-F238E27FC236}">
                <a16:creationId xmlns=""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4" name="Footer Placeholder 3">
            <a:extLst>
              <a:ext uri="{FF2B5EF4-FFF2-40B4-BE49-F238E27FC236}">
                <a16:creationId xmlns=""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3" name="Footer Placeholder 2">
            <a:extLst>
              <a:ext uri="{FF2B5EF4-FFF2-40B4-BE49-F238E27FC236}">
                <a16:creationId xmlns=""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6" name="Footer Placeholder 5">
            <a:extLst>
              <a:ext uri="{FF2B5EF4-FFF2-40B4-BE49-F238E27FC236}">
                <a16:creationId xmlns=""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12/5/2020</a:t>
            </a:fld>
            <a:endParaRPr lang="en-US"/>
          </a:p>
        </p:txBody>
      </p:sp>
      <p:sp>
        <p:nvSpPr>
          <p:cNvPr id="6" name="Footer Placeholder 5">
            <a:extLst>
              <a:ext uri="{FF2B5EF4-FFF2-40B4-BE49-F238E27FC236}">
                <a16:creationId xmlns=""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12/5/2020</a:t>
            </a:fld>
            <a:endParaRPr lang="en-US"/>
          </a:p>
        </p:txBody>
      </p:sp>
      <p:sp>
        <p:nvSpPr>
          <p:cNvPr id="5" name="Footer Placeholder 4">
            <a:extLst>
              <a:ext uri="{FF2B5EF4-FFF2-40B4-BE49-F238E27FC236}">
                <a16:creationId xmlns=""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11" Type="http://schemas.openxmlformats.org/officeDocument/2006/relationships/image" Target="../media/image4.png"/><Relationship Id="rId10" Type="http://schemas.openxmlformats.org/officeDocument/2006/relationships/customXml" Target="../ink/ink3.xml"/><Relationship Id="rId4" Type="http://schemas.openxmlformats.org/officeDocument/2006/relationships/customXml" Target="../ink/ink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1141602"/>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Mechanical Engineering</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smtClean="0">
                <a:solidFill>
                  <a:schemeClr val="bg1"/>
                </a:solidFill>
                <a:latin typeface="Tinos"/>
                <a:ea typeface="+mj-ea"/>
                <a:cs typeface="+mj-cs"/>
              </a:rPr>
              <a:t>BME01P1001</a:t>
            </a:r>
            <a:r>
              <a:rPr lang="en-US" altLang="zh-CN" b="1" dirty="0">
                <a:solidFill>
                  <a:schemeClr val="bg1"/>
                </a:solidFill>
                <a:latin typeface="Tinos"/>
                <a:ea typeface="+mj-ea"/>
                <a:cs typeface="+mj-cs"/>
              </a:rPr>
              <a:t>	 </a:t>
            </a:r>
            <a:r>
              <a:rPr lang="en-US" altLang="zh-CN" b="1" dirty="0" smtClean="0">
                <a:solidFill>
                  <a:schemeClr val="bg1"/>
                </a:solidFill>
                <a:latin typeface="Tinos"/>
                <a:ea typeface="+mj-ea"/>
                <a:cs typeface="+mj-cs"/>
              </a:rPr>
              <a:t> Course </a:t>
            </a:r>
            <a:r>
              <a:rPr lang="en-US" altLang="zh-CN" b="1" dirty="0">
                <a:solidFill>
                  <a:schemeClr val="bg1"/>
                </a:solidFill>
                <a:latin typeface="Tinos"/>
                <a:ea typeface="+mj-ea"/>
                <a:cs typeface="+mj-cs"/>
              </a:rPr>
              <a:t>Name: </a:t>
            </a:r>
            <a:r>
              <a:rPr lang="en-US" altLang="zh-CN" b="1" dirty="0" smtClean="0">
                <a:solidFill>
                  <a:schemeClr val="bg1"/>
                </a:solidFill>
                <a:latin typeface="Tinos"/>
                <a:ea typeface="+mj-ea"/>
                <a:cs typeface="+mj-cs"/>
              </a:rPr>
              <a:t>Engineering graphics &amp; introduction to digital fabrication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2" name="TextBox 11"/>
          <p:cNvSpPr txBox="1"/>
          <p:nvPr/>
        </p:nvSpPr>
        <p:spPr>
          <a:xfrm>
            <a:off x="463114" y="2809325"/>
            <a:ext cx="10485120" cy="1323439"/>
          </a:xfrm>
          <a:prstGeom prst="rect">
            <a:avLst/>
          </a:prstGeom>
          <a:noFill/>
        </p:spPr>
        <p:txBody>
          <a:bodyPr wrap="square" rtlCol="0">
            <a:spAutoFit/>
          </a:bodyPr>
          <a:lstStyle/>
          <a:p>
            <a:pPr algn="ctr"/>
            <a:r>
              <a:rPr lang="en-IN" sz="4000" b="1" dirty="0" smtClean="0">
                <a:solidFill>
                  <a:srgbClr val="002060"/>
                </a:solidFill>
              </a:rPr>
              <a:t>TOPIC-PROJECTION OF SOLID- CYLINDER,CONE AND PRISM</a:t>
            </a:r>
            <a:endParaRPr lang="en-US" sz="4000" b="1" dirty="0">
              <a:solidFill>
                <a:srgbClr val="002060"/>
              </a:solidFill>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a:t>
            </a:r>
            <a:r>
              <a:rPr kumimoji="0" lang="en-IN" altLang="zh-CN" b="1" i="0" u="none" strike="noStrike" kern="1200" cap="none" spc="0" normalizeH="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KK Dubey 		</a:t>
            </a:r>
            <a:r>
              <a:rPr lang="en-IN" altLang="zh-CN" b="1" dirty="0">
                <a:solidFill>
                  <a:schemeClr val="bg1"/>
                </a:solidFill>
                <a:latin typeface="Tinos"/>
                <a:ea typeface="+mj-ea"/>
                <a:cs typeface="+mj-cs"/>
              </a:rPr>
              <a:t>                                   </a:t>
            </a:r>
            <a:r>
              <a:rPr lang="en-US" altLang="zh-CN" b="1" dirty="0">
                <a:solidFill>
                  <a:schemeClr val="bg1"/>
                </a:solidFill>
                <a:latin typeface="Tinos"/>
              </a:rPr>
              <a:t>Program Name: </a:t>
            </a:r>
            <a:r>
              <a:rPr lang="en-US" altLang="zh-CN" b="1" dirty="0" smtClean="0">
                <a:solidFill>
                  <a:schemeClr val="bg1"/>
                </a:solidFill>
                <a:latin typeface="Tinos"/>
              </a:rPr>
              <a:t>B.Tech-1</a:t>
            </a:r>
            <a:r>
              <a:rPr lang="en-US" altLang="zh-CN" b="1" baseline="30000" dirty="0" smtClean="0">
                <a:solidFill>
                  <a:schemeClr val="bg1"/>
                </a:solidFill>
                <a:latin typeface="Tinos"/>
              </a:rPr>
              <a:t>ST</a:t>
            </a:r>
            <a:r>
              <a:rPr lang="en-US" altLang="zh-CN" b="1" dirty="0" smtClean="0">
                <a:solidFill>
                  <a:schemeClr val="bg1"/>
                </a:solidFill>
                <a:latin typeface="Tinos"/>
              </a:rPr>
              <a:t> Year</a:t>
            </a:r>
            <a:endParaRPr lang="en-US" altLang="zh-CN" b="1" dirty="0">
              <a:solidFill>
                <a:schemeClr val="bg1"/>
              </a:solidFill>
              <a:latin typeface="Tinos"/>
            </a:endParaRP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FE057B16-9F68-43E0-8F41-3AF27FA13948}"/>
                  </a:ext>
                </a:extLst>
              </p14:cNvPr>
              <p14:cNvContentPartPr/>
              <p14:nvPr/>
            </p14:nvContentPartPr>
            <p14:xfrm>
              <a:off x="8967767" y="5297765"/>
              <a:ext cx="3960" cy="22680"/>
            </p14:xfrm>
          </p:contentPart>
        </mc:Choice>
        <mc:Fallback xmlns="">
          <p:pic>
            <p:nvPicPr>
              <p:cNvPr id="2" name="Ink 1">
                <a:extLst>
                  <a:ext uri="{FF2B5EF4-FFF2-40B4-BE49-F238E27FC236}">
                    <a16:creationId xmlns:a16="http://schemas.microsoft.com/office/drawing/2014/main" id="{FE057B16-9F68-43E0-8F41-3AF27FA13948}"/>
                  </a:ext>
                </a:extLst>
              </p:cNvPr>
              <p:cNvPicPr/>
              <p:nvPr/>
            </p:nvPicPr>
            <p:blipFill>
              <a:blip r:embed="rId7"/>
              <a:stretch>
                <a:fillRect/>
              </a:stretch>
            </p:blipFill>
            <p:spPr>
              <a:xfrm>
                <a:off x="8958767" y="5289125"/>
                <a:ext cx="21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 xmlns:a16="http://schemas.microsoft.com/office/drawing/2014/main" id="{2EBB287D-7696-4BBE-83B5-D30AC5B6E36B}"/>
                  </a:ext>
                </a:extLst>
              </p14:cNvPr>
              <p14:cNvContentPartPr/>
              <p14:nvPr/>
            </p14:nvContentPartPr>
            <p14:xfrm>
              <a:off x="9047687" y="5141525"/>
              <a:ext cx="29880" cy="158760"/>
            </p14:xfrm>
          </p:contentPart>
        </mc:Choice>
        <mc:Fallback xmlns="">
          <p:pic>
            <p:nvPicPr>
              <p:cNvPr id="3" name="Ink 2">
                <a:extLst>
                  <a:ext uri="{FF2B5EF4-FFF2-40B4-BE49-F238E27FC236}">
                    <a16:creationId xmlns:a16="http://schemas.microsoft.com/office/drawing/2014/main" id="{2EBB287D-7696-4BBE-83B5-D30AC5B6E36B}"/>
                  </a:ext>
                </a:extLst>
              </p:cNvPr>
              <p:cNvPicPr/>
              <p:nvPr/>
            </p:nvPicPr>
            <p:blipFill>
              <a:blip r:embed="rId9"/>
              <a:stretch>
                <a:fillRect/>
              </a:stretch>
            </p:blipFill>
            <p:spPr>
              <a:xfrm>
                <a:off x="9039047" y="5132525"/>
                <a:ext cx="47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94C0BE0C-78BB-4080-9510-C5B8D7B33909}"/>
                  </a:ext>
                </a:extLst>
              </p14:cNvPr>
              <p14:cNvContentPartPr/>
              <p14:nvPr/>
            </p14:nvContentPartPr>
            <p14:xfrm>
              <a:off x="4468708" y="2038985"/>
              <a:ext cx="360" cy="15120"/>
            </p14:xfrm>
          </p:contentPart>
        </mc:Choice>
        <mc:Fallback xmlns="">
          <p:pic>
            <p:nvPicPr>
              <p:cNvPr id="9" name="Ink 8">
                <a:extLst>
                  <a:ext uri="{FF2B5EF4-FFF2-40B4-BE49-F238E27FC236}">
                    <a16:creationId xmlns:a16="http://schemas.microsoft.com/office/drawing/2014/main" id="{94C0BE0C-78BB-4080-9510-C5B8D7B33909}"/>
                  </a:ext>
                </a:extLst>
              </p:cNvPr>
              <p:cNvPicPr/>
              <p:nvPr/>
            </p:nvPicPr>
            <p:blipFill>
              <a:blip r:embed="rId11"/>
              <a:stretch>
                <a:fillRect/>
              </a:stretch>
            </p:blipFill>
            <p:spPr>
              <a:xfrm>
                <a:off x="4459708" y="2030345"/>
                <a:ext cx="18000" cy="32760"/>
              </a:xfrm>
              <a:prstGeom prst="rect">
                <a:avLst/>
              </a:prstGeom>
            </p:spPr>
          </p:pic>
        </mc:Fallback>
      </mc:AlternateContent>
    </p:spTree>
  </p:cSld>
  <p:clrMapOvr>
    <a:masterClrMapping/>
  </p:clrMapOvr>
  <p:transition advTm="5281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2" name="Picture 21"/>
          <p:cNvPicPr>
            <a:picLocks noChangeAspect="1"/>
          </p:cNvPicPr>
          <p:nvPr/>
        </p:nvPicPr>
        <p:blipFill>
          <a:blip r:embed="rId5"/>
          <a:stretch>
            <a:fillRect/>
          </a:stretch>
        </p:blipFill>
        <p:spPr>
          <a:xfrm>
            <a:off x="0" y="0"/>
            <a:ext cx="865707" cy="847417"/>
          </a:xfrm>
          <a:prstGeom prst="rect">
            <a:avLst/>
          </a:prstGeom>
        </p:spPr>
      </p:pic>
      <p:pic>
        <p:nvPicPr>
          <p:cNvPr id="23" name="Picture 22"/>
          <p:cNvPicPr>
            <a:picLocks noChangeAspect="1"/>
          </p:cNvPicPr>
          <p:nvPr/>
        </p:nvPicPr>
        <p:blipFill>
          <a:blip r:embed="rId6"/>
          <a:stretch>
            <a:fillRect/>
          </a:stretch>
        </p:blipFill>
        <p:spPr>
          <a:xfrm>
            <a:off x="851678" y="-1588"/>
            <a:ext cx="11339543" cy="871804"/>
          </a:xfrm>
          <a:prstGeom prst="rect">
            <a:avLst/>
          </a:prstGeom>
        </p:spPr>
      </p:pic>
      <p:pic>
        <p:nvPicPr>
          <p:cNvPr id="24" name="Picture 23"/>
          <p:cNvPicPr>
            <a:picLocks noChangeAspect="1"/>
          </p:cNvPicPr>
          <p:nvPr/>
        </p:nvPicPr>
        <p:blipFill>
          <a:blip r:embed="rId6"/>
          <a:stretch>
            <a:fillRect/>
          </a:stretch>
        </p:blipFill>
        <p:spPr>
          <a:xfrm>
            <a:off x="-7154" y="5986196"/>
            <a:ext cx="12107776" cy="871804"/>
          </a:xfrm>
          <a:prstGeom prst="rect">
            <a:avLst/>
          </a:prstGeom>
        </p:spPr>
      </p:pic>
      <p:sp>
        <p:nvSpPr>
          <p:cNvPr id="2" name="TextBox 1"/>
          <p:cNvSpPr txBox="1"/>
          <p:nvPr/>
        </p:nvSpPr>
        <p:spPr>
          <a:xfrm>
            <a:off x="1143211" y="83403"/>
            <a:ext cx="8554581" cy="769441"/>
          </a:xfrm>
          <a:prstGeom prst="rect">
            <a:avLst/>
          </a:prstGeom>
          <a:noFill/>
        </p:spPr>
        <p:txBody>
          <a:bodyPr wrap="square" rtlCol="0">
            <a:spAutoFit/>
          </a:bodyPr>
          <a:lstStyle/>
          <a:p>
            <a:r>
              <a:rPr lang="en-US" sz="2400" b="1" dirty="0" smtClean="0">
                <a:solidFill>
                  <a:schemeClr val="bg1"/>
                </a:solidFill>
              </a:rPr>
              <a:t>CONCEPT VEDIO-HEXAGONE PYRAMID PROJECTION</a:t>
            </a:r>
          </a:p>
          <a:p>
            <a:r>
              <a:rPr lang="en-US" sz="2000" b="1" dirty="0">
                <a:solidFill>
                  <a:schemeClr val="bg1"/>
                </a:solidFill>
              </a:rPr>
              <a:t>SOURCE-https://www.youtube.com/watch?v=Fn6y786kwRA</a:t>
            </a:r>
          </a:p>
        </p:txBody>
      </p:sp>
      <p:pic>
        <p:nvPicPr>
          <p:cNvPr id="4" name="projection of sol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15892" y="1068388"/>
            <a:ext cx="7581900" cy="4572000"/>
          </a:xfrm>
          <a:prstGeom prst="rect">
            <a:avLst/>
          </a:prstGeom>
        </p:spPr>
      </p:pic>
    </p:spTree>
    <p:extLst>
      <p:ext uri="{BB962C8B-B14F-4D97-AF65-F5344CB8AC3E}">
        <p14:creationId xmlns:p14="http://schemas.microsoft.com/office/powerpoint/2010/main" val="427484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0"/>
            <a:ext cx="865707" cy="847417"/>
          </a:xfrm>
          <a:prstGeom prst="rect">
            <a:avLst/>
          </a:prstGeom>
        </p:spPr>
      </p:pic>
      <p:pic>
        <p:nvPicPr>
          <p:cNvPr id="24" name="Picture 23"/>
          <p:cNvPicPr>
            <a:picLocks noChangeAspect="1"/>
          </p:cNvPicPr>
          <p:nvPr/>
        </p:nvPicPr>
        <p:blipFill>
          <a:blip r:embed="rId4"/>
          <a:stretch>
            <a:fillRect/>
          </a:stretch>
        </p:blipFill>
        <p:spPr>
          <a:xfrm>
            <a:off x="851678" y="-40224"/>
            <a:ext cx="11339543" cy="871804"/>
          </a:xfrm>
          <a:prstGeom prst="rect">
            <a:avLst/>
          </a:prstGeom>
        </p:spPr>
      </p:pic>
      <p:pic>
        <p:nvPicPr>
          <p:cNvPr id="25" name="Picture 24"/>
          <p:cNvPicPr>
            <a:picLocks noChangeAspect="1"/>
          </p:cNvPicPr>
          <p:nvPr/>
        </p:nvPicPr>
        <p:blipFill>
          <a:blip r:embed="rId4"/>
          <a:stretch>
            <a:fillRect/>
          </a:stretch>
        </p:blipFill>
        <p:spPr>
          <a:xfrm>
            <a:off x="-7154" y="5986196"/>
            <a:ext cx="12107776" cy="871804"/>
          </a:xfrm>
          <a:prstGeom prst="rect">
            <a:avLst/>
          </a:prstGeom>
        </p:spPr>
      </p:pic>
      <p:sp>
        <p:nvSpPr>
          <p:cNvPr id="2" name="TextBox 1"/>
          <p:cNvSpPr txBox="1"/>
          <p:nvPr/>
        </p:nvSpPr>
        <p:spPr>
          <a:xfrm>
            <a:off x="978100" y="239447"/>
            <a:ext cx="2211888" cy="461665"/>
          </a:xfrm>
          <a:prstGeom prst="rect">
            <a:avLst/>
          </a:prstGeom>
          <a:noFill/>
        </p:spPr>
        <p:txBody>
          <a:bodyPr wrap="none" rtlCol="0">
            <a:spAutoFit/>
          </a:bodyPr>
          <a:lstStyle/>
          <a:p>
            <a:r>
              <a:rPr lang="en-US" sz="2400" b="1" dirty="0" smtClean="0">
                <a:solidFill>
                  <a:schemeClr val="bg1"/>
                </a:solidFill>
              </a:rPr>
              <a:t>Cone Projection</a:t>
            </a:r>
            <a:endParaRPr lang="en-US" sz="2400" b="1" dirty="0">
              <a:solidFill>
                <a:schemeClr val="bg1"/>
              </a:solidFill>
            </a:endParaRPr>
          </a:p>
        </p:txBody>
      </p:sp>
      <p:sp>
        <p:nvSpPr>
          <p:cNvPr id="3" name="Rectangle 2"/>
          <p:cNvSpPr/>
          <p:nvPr/>
        </p:nvSpPr>
        <p:spPr>
          <a:xfrm>
            <a:off x="527339" y="1020909"/>
            <a:ext cx="11076525" cy="830997"/>
          </a:xfrm>
          <a:prstGeom prst="rect">
            <a:avLst/>
          </a:prstGeom>
        </p:spPr>
        <p:txBody>
          <a:bodyPr wrap="square">
            <a:spAutoFit/>
          </a:bodyPr>
          <a:lstStyle/>
          <a:p>
            <a:r>
              <a:rPr lang="en-US" sz="2400" b="1" dirty="0" smtClean="0">
                <a:solidFill>
                  <a:srgbClr val="C00000"/>
                </a:solidFill>
              </a:rPr>
              <a:t>Problem-1</a:t>
            </a:r>
            <a:r>
              <a:rPr lang="en-US" sz="2400" b="1" dirty="0" smtClean="0">
                <a:solidFill>
                  <a:srgbClr val="0070C0"/>
                </a:solidFill>
              </a:rPr>
              <a:t>-A </a:t>
            </a:r>
            <a:r>
              <a:rPr lang="en-US" sz="2400" b="1" dirty="0">
                <a:solidFill>
                  <a:srgbClr val="0070C0"/>
                </a:solidFill>
              </a:rPr>
              <a:t>cone with base diameter 50 mm and axis 60 mm rests on HP on a base point such that the axis is parallel to VP and inclined at 30° to HP. Draw its projections</a:t>
            </a:r>
          </a:p>
        </p:txBody>
      </p:sp>
      <p:sp>
        <p:nvSpPr>
          <p:cNvPr id="4" name="Rectangle 3"/>
          <p:cNvSpPr/>
          <p:nvPr/>
        </p:nvSpPr>
        <p:spPr>
          <a:xfrm>
            <a:off x="295518" y="1988157"/>
            <a:ext cx="11656075" cy="3970318"/>
          </a:xfrm>
          <a:prstGeom prst="rect">
            <a:avLst/>
          </a:prstGeom>
        </p:spPr>
        <p:txBody>
          <a:bodyPr wrap="square">
            <a:spAutoFit/>
          </a:bodyPr>
          <a:lstStyle/>
          <a:p>
            <a:r>
              <a:rPr lang="en-US" b="1" dirty="0">
                <a:solidFill>
                  <a:srgbClr val="7030A0"/>
                </a:solidFill>
              </a:rPr>
              <a:t>PROCESS</a:t>
            </a:r>
          </a:p>
          <a:p>
            <a:r>
              <a:rPr lang="en-US" b="1" dirty="0"/>
              <a:t>Stage 1</a:t>
            </a:r>
          </a:p>
          <a:p>
            <a:r>
              <a:rPr lang="en-US" b="1" dirty="0"/>
              <a:t>The cone is kept on its base on the H.P. so that the axis will be perpendicular to the H.P.</a:t>
            </a:r>
          </a:p>
          <a:p>
            <a:r>
              <a:rPr lang="en-US" b="1" dirty="0"/>
              <a:t>1 – Draw the horizontal </a:t>
            </a:r>
            <a:r>
              <a:rPr lang="en-US" b="1" dirty="0" err="1"/>
              <a:t>centre</a:t>
            </a:r>
            <a:r>
              <a:rPr lang="en-US" b="1" dirty="0"/>
              <a:t> and vertical </a:t>
            </a:r>
            <a:r>
              <a:rPr lang="en-US" b="1" dirty="0" err="1"/>
              <a:t>centre</a:t>
            </a:r>
            <a:r>
              <a:rPr lang="en-US" b="1" dirty="0"/>
              <a:t> line. The meeting point of axis line, taking the radius 30 </a:t>
            </a:r>
            <a:r>
              <a:rPr lang="en-US" b="1" dirty="0" err="1"/>
              <a:t>m.m</a:t>
            </a:r>
            <a:r>
              <a:rPr lang="en-US" b="1" dirty="0"/>
              <a:t> for construction of a circle of diameter 60 </a:t>
            </a:r>
            <a:r>
              <a:rPr lang="en-US" b="1" dirty="0" err="1"/>
              <a:t>m.m</a:t>
            </a:r>
            <a:r>
              <a:rPr lang="en-US" b="1" dirty="0"/>
              <a:t> to represent the T.V of the cone. Mark apex o at the </a:t>
            </a:r>
            <a:r>
              <a:rPr lang="en-US" b="1" dirty="0" err="1"/>
              <a:t>centre</a:t>
            </a:r>
            <a:r>
              <a:rPr lang="en-US" b="1" dirty="0"/>
              <a:t>.  Divide the circle into 12 equal parts and mark them as </a:t>
            </a:r>
            <a:r>
              <a:rPr lang="en-US" b="1" dirty="0" err="1"/>
              <a:t>a,b,c,d,e,f,g,h</a:t>
            </a:r>
            <a:r>
              <a:rPr lang="en-US" b="1" dirty="0"/>
              <a:t>,- - - - l .</a:t>
            </a:r>
          </a:p>
          <a:p>
            <a:r>
              <a:rPr lang="en-US" b="1" dirty="0"/>
              <a:t>2 – Draw a triangle a - g – 0’ of height 60 </a:t>
            </a:r>
            <a:r>
              <a:rPr lang="en-US" b="1" dirty="0" err="1"/>
              <a:t>m.m</a:t>
            </a:r>
            <a:r>
              <a:rPr lang="en-US" b="1" dirty="0"/>
              <a:t> to represent F.V of the cone. Project </a:t>
            </a:r>
            <a:r>
              <a:rPr lang="en-US" b="1" dirty="0" err="1"/>
              <a:t>a,b,c</a:t>
            </a:r>
            <a:r>
              <a:rPr lang="en-US" b="1" dirty="0"/>
              <a:t>  etc.  To a’.</a:t>
            </a:r>
          </a:p>
          <a:p>
            <a:r>
              <a:rPr lang="en-US" b="1" dirty="0"/>
              <a:t>Stage ii</a:t>
            </a:r>
          </a:p>
          <a:p>
            <a:r>
              <a:rPr lang="en-US" b="1" dirty="0"/>
              <a:t>The cone is now tilted about a point on its circumference such that a generator will fall on the HP.</a:t>
            </a:r>
          </a:p>
          <a:p>
            <a:r>
              <a:rPr lang="en-US" b="1" dirty="0"/>
              <a:t>3 – Redraw FV in such a way that edge 7’ – 0’ will coincide with XY. Relocate points 1’, 2’, 3’; </a:t>
            </a:r>
            <a:r>
              <a:rPr lang="en-US" b="1" dirty="0" err="1"/>
              <a:t>etc</a:t>
            </a:r>
            <a:r>
              <a:rPr lang="en-US" b="1" dirty="0"/>
              <a:t>’ on 1’ -7’ by using a divider.</a:t>
            </a:r>
          </a:p>
          <a:p>
            <a:r>
              <a:rPr lang="en-US" b="1" dirty="0"/>
              <a:t>4 – Project  1’, 2’, 3’, </a:t>
            </a:r>
            <a:r>
              <a:rPr lang="en-US" b="1" dirty="0" err="1"/>
              <a:t>etc</a:t>
            </a:r>
            <a:r>
              <a:rPr lang="en-US" b="1" dirty="0"/>
              <a:t> ., from FV  to  intersect  the projectors through 1,2,3, etc., to obtain 11,21,31, etc.,</a:t>
            </a:r>
          </a:p>
          <a:p>
            <a:r>
              <a:rPr lang="en-US" b="1" dirty="0"/>
              <a:t>Join 11, 21, 31, etc. to obtain elliptical base. Also obtain o1 in a similar way.</a:t>
            </a:r>
          </a:p>
          <a:p>
            <a:r>
              <a:rPr lang="en-US" b="1" dirty="0"/>
              <a:t>5 – Join o1 to the ellipse by drawing two tangent lines. The view represents the required TV.</a:t>
            </a:r>
          </a:p>
        </p:txBody>
      </p:sp>
    </p:spTree>
    <p:extLst>
      <p:ext uri="{BB962C8B-B14F-4D97-AF65-F5344CB8AC3E}">
        <p14:creationId xmlns:p14="http://schemas.microsoft.com/office/powerpoint/2010/main" val="41360798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1"/>
            <a:ext cx="865707" cy="701112"/>
          </a:xfrm>
          <a:prstGeom prst="rect">
            <a:avLst/>
          </a:prstGeom>
        </p:spPr>
      </p:pic>
      <p:pic>
        <p:nvPicPr>
          <p:cNvPr id="24" name="Picture 23"/>
          <p:cNvPicPr>
            <a:picLocks noChangeAspect="1"/>
          </p:cNvPicPr>
          <p:nvPr/>
        </p:nvPicPr>
        <p:blipFill>
          <a:blip r:embed="rId4"/>
          <a:stretch>
            <a:fillRect/>
          </a:stretch>
        </p:blipFill>
        <p:spPr>
          <a:xfrm>
            <a:off x="851678" y="-40224"/>
            <a:ext cx="11339543" cy="741336"/>
          </a:xfrm>
          <a:prstGeom prst="rect">
            <a:avLst/>
          </a:prstGeom>
        </p:spPr>
      </p:pic>
      <p:pic>
        <p:nvPicPr>
          <p:cNvPr id="25" name="Picture 24"/>
          <p:cNvPicPr>
            <a:picLocks noChangeAspect="1"/>
          </p:cNvPicPr>
          <p:nvPr/>
        </p:nvPicPr>
        <p:blipFill>
          <a:blip r:embed="rId4"/>
          <a:stretch>
            <a:fillRect/>
          </a:stretch>
        </p:blipFill>
        <p:spPr>
          <a:xfrm>
            <a:off x="-7154" y="5986196"/>
            <a:ext cx="12107776" cy="871804"/>
          </a:xfrm>
          <a:prstGeom prst="rect">
            <a:avLst/>
          </a:prstGeom>
        </p:spPr>
      </p:pic>
      <p:sp>
        <p:nvSpPr>
          <p:cNvPr id="2" name="TextBox 1"/>
          <p:cNvSpPr txBox="1"/>
          <p:nvPr/>
        </p:nvSpPr>
        <p:spPr>
          <a:xfrm>
            <a:off x="978100" y="239447"/>
            <a:ext cx="2211888" cy="461665"/>
          </a:xfrm>
          <a:prstGeom prst="rect">
            <a:avLst/>
          </a:prstGeom>
          <a:noFill/>
        </p:spPr>
        <p:txBody>
          <a:bodyPr wrap="none" rtlCol="0">
            <a:spAutoFit/>
          </a:bodyPr>
          <a:lstStyle/>
          <a:p>
            <a:r>
              <a:rPr lang="en-US" sz="2400" b="1" dirty="0" smtClean="0">
                <a:solidFill>
                  <a:schemeClr val="bg1"/>
                </a:solidFill>
              </a:rPr>
              <a:t>Cone Projection</a:t>
            </a:r>
            <a:endParaRPr lang="en-US" sz="2400" b="1" dirty="0">
              <a:solidFill>
                <a:schemeClr val="bg1"/>
              </a:solidFill>
            </a:endParaRPr>
          </a:p>
        </p:txBody>
      </p:sp>
      <p:pic>
        <p:nvPicPr>
          <p:cNvPr id="3" name="Picture 2"/>
          <p:cNvPicPr>
            <a:picLocks noChangeAspect="1"/>
          </p:cNvPicPr>
          <p:nvPr/>
        </p:nvPicPr>
        <p:blipFill>
          <a:blip r:embed="rId5"/>
          <a:stretch>
            <a:fillRect/>
          </a:stretch>
        </p:blipFill>
        <p:spPr>
          <a:xfrm>
            <a:off x="1944711" y="701112"/>
            <a:ext cx="8371266" cy="5285083"/>
          </a:xfrm>
          <a:prstGeom prst="rect">
            <a:avLst/>
          </a:prstGeom>
        </p:spPr>
      </p:pic>
    </p:spTree>
    <p:extLst>
      <p:ext uri="{BB962C8B-B14F-4D97-AF65-F5344CB8AC3E}">
        <p14:creationId xmlns:p14="http://schemas.microsoft.com/office/powerpoint/2010/main" val="259449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0"/>
            <a:ext cx="865707" cy="847417"/>
          </a:xfrm>
          <a:prstGeom prst="rect">
            <a:avLst/>
          </a:prstGeom>
        </p:spPr>
      </p:pic>
      <p:pic>
        <p:nvPicPr>
          <p:cNvPr id="24" name="Picture 23"/>
          <p:cNvPicPr>
            <a:picLocks noChangeAspect="1"/>
          </p:cNvPicPr>
          <p:nvPr/>
        </p:nvPicPr>
        <p:blipFill>
          <a:blip r:embed="rId4"/>
          <a:stretch>
            <a:fillRect/>
          </a:stretch>
        </p:blipFill>
        <p:spPr>
          <a:xfrm>
            <a:off x="851678" y="-40224"/>
            <a:ext cx="11339543" cy="871804"/>
          </a:xfrm>
          <a:prstGeom prst="rect">
            <a:avLst/>
          </a:prstGeom>
        </p:spPr>
      </p:pic>
      <p:pic>
        <p:nvPicPr>
          <p:cNvPr id="25" name="Picture 24"/>
          <p:cNvPicPr>
            <a:picLocks noChangeAspect="1"/>
          </p:cNvPicPr>
          <p:nvPr/>
        </p:nvPicPr>
        <p:blipFill>
          <a:blip r:embed="rId4"/>
          <a:stretch>
            <a:fillRect/>
          </a:stretch>
        </p:blipFill>
        <p:spPr>
          <a:xfrm>
            <a:off x="-7154" y="6207616"/>
            <a:ext cx="12107776" cy="650383"/>
          </a:xfrm>
          <a:prstGeom prst="rect">
            <a:avLst/>
          </a:prstGeom>
        </p:spPr>
      </p:pic>
      <p:sp>
        <p:nvSpPr>
          <p:cNvPr id="2" name="TextBox 1"/>
          <p:cNvSpPr txBox="1"/>
          <p:nvPr/>
        </p:nvSpPr>
        <p:spPr>
          <a:xfrm>
            <a:off x="978100" y="239447"/>
            <a:ext cx="2617448" cy="461665"/>
          </a:xfrm>
          <a:prstGeom prst="rect">
            <a:avLst/>
          </a:prstGeom>
          <a:noFill/>
        </p:spPr>
        <p:txBody>
          <a:bodyPr wrap="none" rtlCol="0">
            <a:spAutoFit/>
          </a:bodyPr>
          <a:lstStyle/>
          <a:p>
            <a:r>
              <a:rPr lang="en-US" sz="2400" b="1" dirty="0" smtClean="0">
                <a:solidFill>
                  <a:schemeClr val="bg1"/>
                </a:solidFill>
              </a:rPr>
              <a:t>Cylinder Projection</a:t>
            </a:r>
            <a:endParaRPr lang="en-US" sz="2400" b="1" dirty="0">
              <a:solidFill>
                <a:schemeClr val="bg1"/>
              </a:solidFill>
            </a:endParaRPr>
          </a:p>
        </p:txBody>
      </p:sp>
      <p:sp>
        <p:nvSpPr>
          <p:cNvPr id="3" name="Rectangle 2"/>
          <p:cNvSpPr/>
          <p:nvPr/>
        </p:nvSpPr>
        <p:spPr>
          <a:xfrm>
            <a:off x="547547" y="1074162"/>
            <a:ext cx="11455563" cy="707886"/>
          </a:xfrm>
          <a:prstGeom prst="rect">
            <a:avLst/>
          </a:prstGeom>
        </p:spPr>
        <p:txBody>
          <a:bodyPr wrap="square">
            <a:spAutoFit/>
          </a:bodyPr>
          <a:lstStyle/>
          <a:p>
            <a:r>
              <a:rPr lang="en-US" sz="2000" b="1" dirty="0" smtClean="0">
                <a:solidFill>
                  <a:srgbClr val="FF0000"/>
                </a:solidFill>
              </a:rPr>
              <a:t>Problem-2</a:t>
            </a:r>
            <a:r>
              <a:rPr lang="en-US" sz="2000" b="1" dirty="0" smtClean="0">
                <a:solidFill>
                  <a:srgbClr val="7030A0"/>
                </a:solidFill>
              </a:rPr>
              <a:t>-A </a:t>
            </a:r>
            <a:r>
              <a:rPr lang="en-US" sz="2000" b="1" dirty="0">
                <a:solidFill>
                  <a:srgbClr val="7030A0"/>
                </a:solidFill>
              </a:rPr>
              <a:t>cylinder of 50 mm diameter of base and 70 mm length of an axis is resting on one of the points on circumference in the VP. Draw its projections if one of the generators is inclined at 30 ̊ to the VP</a:t>
            </a:r>
          </a:p>
        </p:txBody>
      </p:sp>
      <p:pic>
        <p:nvPicPr>
          <p:cNvPr id="4" name="Picture 3"/>
          <p:cNvPicPr>
            <a:picLocks noChangeAspect="1"/>
          </p:cNvPicPr>
          <p:nvPr/>
        </p:nvPicPr>
        <p:blipFill>
          <a:blip r:embed="rId5"/>
          <a:stretch>
            <a:fillRect/>
          </a:stretch>
        </p:blipFill>
        <p:spPr>
          <a:xfrm>
            <a:off x="2163651" y="1782048"/>
            <a:ext cx="6825803" cy="4409731"/>
          </a:xfrm>
          <a:prstGeom prst="rect">
            <a:avLst/>
          </a:prstGeom>
        </p:spPr>
      </p:pic>
    </p:spTree>
    <p:extLst>
      <p:ext uri="{BB962C8B-B14F-4D97-AF65-F5344CB8AC3E}">
        <p14:creationId xmlns:p14="http://schemas.microsoft.com/office/powerpoint/2010/main" val="386210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371" y="1396617"/>
            <a:ext cx="11578068" cy="5816977"/>
          </a:xfrm>
          <a:prstGeom prst="rect">
            <a:avLst/>
          </a:prstGeom>
          <a:noFill/>
        </p:spPr>
        <p:txBody>
          <a:bodyPr wrap="square" rtlCol="0">
            <a:spAutoFit/>
          </a:bodyPr>
          <a:lstStyle/>
          <a:p>
            <a:pPr lvl="1"/>
            <a:r>
              <a:rPr lang="en-US" sz="2400" dirty="0"/>
              <a:t>Q1-A cube of 50 mm long edges is so placed on HP on one corner that a body diagonal is</a:t>
            </a:r>
          </a:p>
          <a:p>
            <a:pPr lvl="1"/>
            <a:r>
              <a:rPr lang="en-US" sz="2400" dirty="0"/>
              <a:t> Parallel to HP and perpendicular to VP. Draw it’s projections</a:t>
            </a:r>
            <a:r>
              <a:rPr lang="en-US" sz="2400" dirty="0" smtClean="0"/>
              <a:t>.</a:t>
            </a:r>
          </a:p>
          <a:p>
            <a:pPr lvl="1"/>
            <a:endParaRPr lang="en-US" sz="2400" dirty="0"/>
          </a:p>
          <a:p>
            <a:pPr lvl="1"/>
            <a:r>
              <a:rPr lang="en-US" sz="2400" dirty="0"/>
              <a:t>Q2-A cone 40 mm diameter and 50 mm axis is resting on one of its generator on HP which makes </a:t>
            </a:r>
            <a:r>
              <a:rPr lang="en-US" sz="2400" dirty="0" smtClean="0"/>
              <a:t>300 inclinations </a:t>
            </a:r>
            <a:r>
              <a:rPr lang="en-US" sz="2400" dirty="0"/>
              <a:t>with VP. Draw it’s </a:t>
            </a:r>
            <a:r>
              <a:rPr lang="en-US" sz="2400" dirty="0" smtClean="0"/>
              <a:t>projections</a:t>
            </a:r>
            <a:r>
              <a:rPr lang="en-US" sz="2400" dirty="0"/>
              <a:t>.</a:t>
            </a:r>
            <a:endParaRPr lang="en-US" sz="2400" dirty="0" smtClean="0"/>
          </a:p>
          <a:p>
            <a:pPr lvl="1"/>
            <a:endParaRPr lang="en-US" sz="2400" dirty="0" smtClean="0"/>
          </a:p>
          <a:p>
            <a:pPr lvl="1"/>
            <a:r>
              <a:rPr lang="en-US" sz="2400" dirty="0"/>
              <a:t>Q3-A hexagonal prism, having a base with a 30mm side and an 80mm long axis, rests on one of </a:t>
            </a:r>
            <a:r>
              <a:rPr lang="en-US" sz="2400" dirty="0" smtClean="0"/>
              <a:t>its base </a:t>
            </a:r>
            <a:r>
              <a:rPr lang="en-US" sz="2400" dirty="0"/>
              <a:t>edges in the H.P such that the axis is inclined at 300 to the HP and 450 to the VP. Draw </a:t>
            </a:r>
            <a:r>
              <a:rPr lang="en-US" sz="2400" dirty="0" smtClean="0"/>
              <a:t>its projections</a:t>
            </a:r>
            <a:r>
              <a:rPr lang="en-US" sz="2400" dirty="0"/>
              <a:t>? </a:t>
            </a:r>
          </a:p>
          <a:p>
            <a:pPr lvl="1"/>
            <a:endParaRPr lang="en-US" sz="2400" dirty="0"/>
          </a:p>
          <a:p>
            <a:pPr lvl="1"/>
            <a:endParaRPr lang="en-US" sz="2400" dirty="0"/>
          </a:p>
          <a:p>
            <a:pPr marL="742950" lvl="1" indent="-285750">
              <a:buFont typeface="Wingdings" panose="05000000000000000000" pitchFamily="2" charset="2"/>
              <a:buChar char="§"/>
            </a:pPr>
            <a:endParaRPr lang="en-US" sz="3600" dirty="0"/>
          </a:p>
          <a:p>
            <a:pPr marL="742950" lvl="1" indent="-285750">
              <a:buFont typeface="Wingdings" panose="05000000000000000000" pitchFamily="2" charset="2"/>
              <a:buChar char="§"/>
            </a:pPr>
            <a:endParaRPr lang="en-US" sz="3600" dirty="0"/>
          </a:p>
          <a:p>
            <a:pPr lvl="1"/>
            <a:endParaRPr lang="en-US" sz="3600" dirty="0"/>
          </a:p>
        </p:txBody>
      </p:sp>
      <p:pic>
        <p:nvPicPr>
          <p:cNvPr id="3" name="Picture 2"/>
          <p:cNvPicPr>
            <a:picLocks noChangeAspect="1"/>
          </p:cNvPicPr>
          <p:nvPr/>
        </p:nvPicPr>
        <p:blipFill>
          <a:blip r:embed="rId3"/>
          <a:stretch>
            <a:fillRect/>
          </a:stretch>
        </p:blipFill>
        <p:spPr>
          <a:xfrm>
            <a:off x="852456" y="0"/>
            <a:ext cx="11339543" cy="871804"/>
          </a:xfrm>
          <a:prstGeom prst="rect">
            <a:avLst/>
          </a:prstGeom>
        </p:spPr>
      </p:pic>
      <p:sp>
        <p:nvSpPr>
          <p:cNvPr id="6" name="TextBox 5"/>
          <p:cNvSpPr txBox="1"/>
          <p:nvPr/>
        </p:nvSpPr>
        <p:spPr>
          <a:xfrm flipH="1">
            <a:off x="852456" y="130630"/>
            <a:ext cx="7879420" cy="461665"/>
          </a:xfrm>
          <a:prstGeom prst="rect">
            <a:avLst/>
          </a:prstGeom>
          <a:noFill/>
        </p:spPr>
        <p:txBody>
          <a:bodyPr wrap="square" rtlCol="0">
            <a:spAutoFit/>
          </a:bodyPr>
          <a:lstStyle/>
          <a:p>
            <a:r>
              <a:rPr lang="en-US" sz="2400" b="1" dirty="0">
                <a:solidFill>
                  <a:schemeClr val="bg1"/>
                </a:solidFill>
              </a:rPr>
              <a:t>Practice Question</a:t>
            </a:r>
          </a:p>
        </p:txBody>
      </p:sp>
      <p:pic>
        <p:nvPicPr>
          <p:cNvPr id="7" name="Picture 6"/>
          <p:cNvPicPr>
            <a:picLocks noChangeAspect="1"/>
          </p:cNvPicPr>
          <p:nvPr/>
        </p:nvPicPr>
        <p:blipFill>
          <a:blip r:embed="rId4"/>
          <a:stretch>
            <a:fillRect/>
          </a:stretch>
        </p:blipFill>
        <p:spPr>
          <a:xfrm>
            <a:off x="-7155" y="41779"/>
            <a:ext cx="859611" cy="847417"/>
          </a:xfrm>
          <a:prstGeom prst="rect">
            <a:avLst/>
          </a:prstGeom>
        </p:spPr>
      </p:pic>
      <p:pic>
        <p:nvPicPr>
          <p:cNvPr id="8" name="Picture 7"/>
          <p:cNvPicPr>
            <a:picLocks noChangeAspect="1"/>
          </p:cNvPicPr>
          <p:nvPr/>
        </p:nvPicPr>
        <p:blipFill>
          <a:blip r:embed="rId5"/>
          <a:stretch>
            <a:fillRect/>
          </a:stretch>
        </p:blipFill>
        <p:spPr>
          <a:xfrm>
            <a:off x="-7154" y="5986196"/>
            <a:ext cx="12107776" cy="871804"/>
          </a:xfrm>
          <a:prstGeom prst="rect">
            <a:avLst/>
          </a:prstGeom>
        </p:spPr>
      </p:pic>
    </p:spTree>
    <p:extLst>
      <p:ext uri="{BB962C8B-B14F-4D97-AF65-F5344CB8AC3E}">
        <p14:creationId xmlns:p14="http://schemas.microsoft.com/office/powerpoint/2010/main" val="3968270923"/>
      </p:ext>
    </p:extLst>
  </p:cSld>
  <p:clrMapOvr>
    <a:masterClrMapping/>
  </p:clrMapOvr>
  <mc:AlternateContent xmlns:mc="http://schemas.openxmlformats.org/markup-compatibility/2006" xmlns:p14="http://schemas.microsoft.com/office/powerpoint/2010/main">
    <mc:Choice Requires="p14">
      <p:transition spd="slow" p14:dur="2000" advTm="73949"/>
    </mc:Choice>
    <mc:Fallback xmlns="">
      <p:transition spd="slow" advTm="7394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136478" y="1424464"/>
            <a:ext cx="11914495" cy="4031873"/>
          </a:xfrm>
          <a:prstGeom prst="rect">
            <a:avLst/>
          </a:prstGeom>
          <a:noFill/>
        </p:spPr>
        <p:txBody>
          <a:bodyPr wrap="square" rtlCol="0">
            <a:spAutoFit/>
          </a:bodyPr>
          <a:lstStyle/>
          <a:p>
            <a:r>
              <a:rPr lang="en-US" sz="3200" b="1" dirty="0" smtClean="0"/>
              <a:t>References-</a:t>
            </a:r>
          </a:p>
          <a:p>
            <a:r>
              <a:rPr lang="en-US" sz="3200" b="1" dirty="0"/>
              <a:t>1.	K C John (2009), Engineering Graphics for Degree, Prentice Hall of India. ISBN: 978-8-120-33788-3.</a:t>
            </a:r>
          </a:p>
          <a:p>
            <a:r>
              <a:rPr lang="en-US" sz="3200" b="1" dirty="0"/>
              <a:t>2.	P N Rao (2010), CAD/CAM Principles and Applications, 3rd Edition, Tata McGraw-Hill Education, ISBN: 978-0-070-68193-4.</a:t>
            </a:r>
          </a:p>
          <a:p>
            <a:r>
              <a:rPr lang="en-US" sz="3200" b="1" dirty="0"/>
              <a:t>3. French, Thomas E.; </a:t>
            </a:r>
            <a:r>
              <a:rPr lang="en-US" sz="3200" b="1" dirty="0" err="1"/>
              <a:t>Vierck</a:t>
            </a:r>
            <a:r>
              <a:rPr lang="en-US" sz="3200" b="1" dirty="0"/>
              <a:t>, Charles J</a:t>
            </a:r>
            <a:r>
              <a:rPr lang="en-US" sz="3200" b="1" dirty="0" smtClean="0"/>
              <a:t>., </a:t>
            </a:r>
            <a:r>
              <a:rPr lang="en-US" sz="3200" b="1" dirty="0"/>
              <a:t>A manual of engineering drawing for students and draftsmen (8th ed.), New York, New York, USA: McGraw-Hill, LCCN 52013455.</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a:t>
            </a:r>
            <a:r>
              <a:rPr kumimoji="0" lang="en-IN" altLang="zh-CN" b="1" i="0" u="none" strike="noStrike" kern="1200" cap="none" spc="0" normalizeH="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KK Dubey 		</a:t>
            </a:r>
            <a:r>
              <a:rPr lang="en-IN" altLang="zh-CN" b="1" dirty="0">
                <a:solidFill>
                  <a:schemeClr val="bg1"/>
                </a:solidFill>
                <a:latin typeface="Tinos"/>
                <a:ea typeface="+mj-ea"/>
                <a:cs typeface="+mj-cs"/>
              </a:rPr>
              <a:t>                                   </a:t>
            </a:r>
            <a:r>
              <a:rPr lang="en-US" altLang="zh-CN" b="1" dirty="0">
                <a:solidFill>
                  <a:schemeClr val="bg1"/>
                </a:solidFill>
                <a:latin typeface="Tinos"/>
              </a:rPr>
              <a:t>Program Name: </a:t>
            </a:r>
            <a:r>
              <a:rPr lang="en-US" altLang="zh-CN" b="1" dirty="0" smtClean="0">
                <a:solidFill>
                  <a:schemeClr val="bg1"/>
                </a:solidFill>
                <a:latin typeface="Tinos"/>
              </a:rPr>
              <a:t>B.Tech-1</a:t>
            </a:r>
            <a:r>
              <a:rPr lang="en-US" altLang="zh-CN" b="1" baseline="30000" dirty="0" smtClean="0">
                <a:solidFill>
                  <a:schemeClr val="bg1"/>
                </a:solidFill>
                <a:latin typeface="Tinos"/>
              </a:rPr>
              <a:t>ST</a:t>
            </a:r>
            <a:r>
              <a:rPr lang="en-US" altLang="zh-CN" b="1" dirty="0" smtClean="0">
                <a:solidFill>
                  <a:schemeClr val="bg1"/>
                </a:solidFill>
                <a:latin typeface="Tinos"/>
              </a:rPr>
              <a:t> Year</a:t>
            </a:r>
            <a:endParaRPr lang="en-US" altLang="zh-CN" b="1" dirty="0">
              <a:solidFill>
                <a:schemeClr val="bg1"/>
              </a:solidFill>
              <a:latin typeface="Tinos"/>
            </a:endParaRP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Picture 1"/>
          <p:cNvPicPr>
            <a:picLocks noChangeAspect="1"/>
          </p:cNvPicPr>
          <p:nvPr/>
        </p:nvPicPr>
        <p:blipFill>
          <a:blip r:embed="rId3"/>
          <a:stretch>
            <a:fillRect/>
          </a:stretch>
        </p:blipFill>
        <p:spPr>
          <a:xfrm>
            <a:off x="-2275" y="-219327"/>
            <a:ext cx="12192000" cy="1243584"/>
          </a:xfrm>
          <a:prstGeom prst="rect">
            <a:avLst/>
          </a:prstGeom>
        </p:spPr>
      </p:pic>
    </p:spTree>
    <p:extLst>
      <p:ext uri="{BB962C8B-B14F-4D97-AF65-F5344CB8AC3E}">
        <p14:creationId xmlns:p14="http://schemas.microsoft.com/office/powerpoint/2010/main" val="83794773"/>
      </p:ext>
    </p:extLst>
  </p:cSld>
  <p:clrMapOvr>
    <a:masterClrMapping/>
  </p:clrMapOvr>
  <p:transition advTm="881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371" y="1396617"/>
            <a:ext cx="11578068" cy="4524315"/>
          </a:xfrm>
          <a:prstGeom prst="rect">
            <a:avLst/>
          </a:prstGeom>
          <a:noFill/>
        </p:spPr>
        <p:txBody>
          <a:bodyPr wrap="square" rtlCol="0">
            <a:spAutoFit/>
          </a:bodyPr>
          <a:lstStyle/>
          <a:p>
            <a:pPr lvl="1"/>
            <a:r>
              <a:rPr lang="en-US" sz="3600" dirty="0"/>
              <a:t>STUDENTS WILL BE ABLE TO LEARN ABOUT-</a:t>
            </a:r>
          </a:p>
          <a:p>
            <a:pPr marL="742950" lvl="1" indent="-285750">
              <a:buFont typeface="Wingdings" panose="05000000000000000000" pitchFamily="2" charset="2"/>
              <a:buChar char="§"/>
            </a:pPr>
            <a:r>
              <a:rPr lang="en-US" sz="3600" dirty="0"/>
              <a:t> </a:t>
            </a:r>
            <a:r>
              <a:rPr lang="en-US" sz="3600" dirty="0" smtClean="0"/>
              <a:t>Engineering solids and its types. </a:t>
            </a:r>
          </a:p>
          <a:p>
            <a:pPr marL="742950" lvl="1" indent="-285750">
              <a:buFont typeface="Wingdings" panose="05000000000000000000" pitchFamily="2" charset="2"/>
              <a:buChar char="§"/>
            </a:pPr>
            <a:r>
              <a:rPr lang="en-US" sz="3600" dirty="0"/>
              <a:t> </a:t>
            </a:r>
            <a:r>
              <a:rPr lang="en-US" sz="3600" dirty="0" smtClean="0"/>
              <a:t>Projection of solids at different positions</a:t>
            </a:r>
            <a:endParaRPr lang="en-US" sz="3600" dirty="0"/>
          </a:p>
          <a:p>
            <a:pPr marL="742950" lvl="1" indent="-285750">
              <a:buFont typeface="Wingdings" panose="05000000000000000000" pitchFamily="2" charset="2"/>
              <a:buChar char="§"/>
            </a:pPr>
            <a:endParaRPr lang="en-US" sz="3600" dirty="0"/>
          </a:p>
          <a:p>
            <a:pPr lvl="1"/>
            <a:endParaRPr lang="en-US" sz="3600" dirty="0"/>
          </a:p>
          <a:p>
            <a:pPr marL="742950" lvl="1" indent="-285750">
              <a:buFont typeface="Wingdings" panose="05000000000000000000" pitchFamily="2" charset="2"/>
              <a:buChar char="§"/>
            </a:pPr>
            <a:endParaRPr lang="en-US" sz="3600" dirty="0"/>
          </a:p>
          <a:p>
            <a:pPr marL="742950" lvl="1" indent="-285750">
              <a:buFont typeface="Wingdings" panose="05000000000000000000" pitchFamily="2" charset="2"/>
              <a:buChar char="§"/>
            </a:pPr>
            <a:endParaRPr lang="en-US" sz="3600" dirty="0"/>
          </a:p>
          <a:p>
            <a:pPr lvl="1"/>
            <a:endParaRPr lang="en-US" sz="3600" dirty="0"/>
          </a:p>
        </p:txBody>
      </p:sp>
      <p:pic>
        <p:nvPicPr>
          <p:cNvPr id="3" name="Picture 2"/>
          <p:cNvPicPr>
            <a:picLocks noChangeAspect="1"/>
          </p:cNvPicPr>
          <p:nvPr/>
        </p:nvPicPr>
        <p:blipFill>
          <a:blip r:embed="rId3"/>
          <a:stretch>
            <a:fillRect/>
          </a:stretch>
        </p:blipFill>
        <p:spPr>
          <a:xfrm>
            <a:off x="852456" y="0"/>
            <a:ext cx="11339543" cy="871804"/>
          </a:xfrm>
          <a:prstGeom prst="rect">
            <a:avLst/>
          </a:prstGeom>
        </p:spPr>
      </p:pic>
      <p:sp>
        <p:nvSpPr>
          <p:cNvPr id="6" name="TextBox 5"/>
          <p:cNvSpPr txBox="1"/>
          <p:nvPr/>
        </p:nvSpPr>
        <p:spPr>
          <a:xfrm flipH="1">
            <a:off x="852456" y="130630"/>
            <a:ext cx="7879420" cy="461665"/>
          </a:xfrm>
          <a:prstGeom prst="rect">
            <a:avLst/>
          </a:prstGeom>
          <a:noFill/>
        </p:spPr>
        <p:txBody>
          <a:bodyPr wrap="square" rtlCol="0">
            <a:spAutoFit/>
          </a:bodyPr>
          <a:lstStyle/>
          <a:p>
            <a:r>
              <a:rPr lang="en-US" sz="2400" b="1" dirty="0">
                <a:solidFill>
                  <a:schemeClr val="bg1"/>
                </a:solidFill>
              </a:rPr>
              <a:t>Learning Outcome</a:t>
            </a:r>
          </a:p>
        </p:txBody>
      </p:sp>
      <p:pic>
        <p:nvPicPr>
          <p:cNvPr id="7" name="Picture 6"/>
          <p:cNvPicPr>
            <a:picLocks noChangeAspect="1"/>
          </p:cNvPicPr>
          <p:nvPr/>
        </p:nvPicPr>
        <p:blipFill>
          <a:blip r:embed="rId4"/>
          <a:stretch>
            <a:fillRect/>
          </a:stretch>
        </p:blipFill>
        <p:spPr>
          <a:xfrm>
            <a:off x="-7155" y="41779"/>
            <a:ext cx="859611" cy="847417"/>
          </a:xfrm>
          <a:prstGeom prst="rect">
            <a:avLst/>
          </a:prstGeom>
        </p:spPr>
      </p:pic>
      <p:pic>
        <p:nvPicPr>
          <p:cNvPr id="5" name="Picture 4"/>
          <p:cNvPicPr>
            <a:picLocks noChangeAspect="1"/>
          </p:cNvPicPr>
          <p:nvPr/>
        </p:nvPicPr>
        <p:blipFill>
          <a:blip r:embed="rId5"/>
          <a:stretch>
            <a:fillRect/>
          </a:stretch>
        </p:blipFill>
        <p:spPr>
          <a:xfrm>
            <a:off x="-7154" y="5986196"/>
            <a:ext cx="12107776" cy="871804"/>
          </a:xfrm>
          <a:prstGeom prst="rect">
            <a:avLst/>
          </a:prstGeom>
        </p:spPr>
      </p:pic>
    </p:spTree>
    <p:extLst>
      <p:ext uri="{BB962C8B-B14F-4D97-AF65-F5344CB8AC3E}">
        <p14:creationId xmlns:p14="http://schemas.microsoft.com/office/powerpoint/2010/main" val="2800544936"/>
      </p:ext>
    </p:extLst>
  </p:cSld>
  <p:clrMapOvr>
    <a:masterClrMapping/>
  </p:clrMapOvr>
  <mc:AlternateContent xmlns:mc="http://schemas.openxmlformats.org/markup-compatibility/2006" xmlns:p14="http://schemas.microsoft.com/office/powerpoint/2010/main">
    <mc:Choice Requires="p14">
      <p:transition spd="slow" p14:dur="2000" advTm="41018"/>
    </mc:Choice>
    <mc:Fallback xmlns="">
      <p:transition spd="slow" advTm="4101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28821"/>
            <a:ext cx="11339543" cy="871804"/>
          </a:xfrm>
          <a:prstGeom prst="rect">
            <a:avLst/>
          </a:prstGeom>
        </p:spPr>
      </p:pic>
      <p:pic>
        <p:nvPicPr>
          <p:cNvPr id="6" name="Picture 5"/>
          <p:cNvPicPr>
            <a:picLocks noChangeAspect="1"/>
          </p:cNvPicPr>
          <p:nvPr/>
        </p:nvPicPr>
        <p:blipFill>
          <a:blip r:embed="rId3"/>
          <a:stretch>
            <a:fillRect/>
          </a:stretch>
        </p:blipFill>
        <p:spPr>
          <a:xfrm>
            <a:off x="-21411" y="-4434"/>
            <a:ext cx="859611" cy="847417"/>
          </a:xfrm>
          <a:prstGeom prst="rect">
            <a:avLst/>
          </a:prstGeom>
        </p:spPr>
      </p:pic>
      <p:sp>
        <p:nvSpPr>
          <p:cNvPr id="7" name="TextBox 6"/>
          <p:cNvSpPr txBox="1"/>
          <p:nvPr/>
        </p:nvSpPr>
        <p:spPr>
          <a:xfrm>
            <a:off x="890020" y="45536"/>
            <a:ext cx="10411960" cy="461665"/>
          </a:xfrm>
          <a:prstGeom prst="rect">
            <a:avLst/>
          </a:prstGeom>
          <a:noFill/>
        </p:spPr>
        <p:txBody>
          <a:bodyPr wrap="square" rtlCol="0">
            <a:spAutoFit/>
          </a:bodyPr>
          <a:lstStyle/>
          <a:p>
            <a:r>
              <a:rPr lang="en-US" sz="2400" b="1" dirty="0" smtClean="0">
                <a:solidFill>
                  <a:schemeClr val="bg1"/>
                </a:solidFill>
              </a:rPr>
              <a:t>SOLIDS</a:t>
            </a:r>
            <a:endParaRPr lang="en-US" sz="2400" b="1" dirty="0">
              <a:solidFill>
                <a:schemeClr val="bg1"/>
              </a:solidFill>
            </a:endParaRPr>
          </a:p>
        </p:txBody>
      </p:sp>
      <p:sp>
        <p:nvSpPr>
          <p:cNvPr id="2" name="Content Placeholder 1"/>
          <p:cNvSpPr>
            <a:spLocks noGrp="1"/>
          </p:cNvSpPr>
          <p:nvPr>
            <p:ph idx="1"/>
          </p:nvPr>
        </p:nvSpPr>
        <p:spPr/>
        <p:txBody>
          <a:bodyPr/>
          <a:lstStyle/>
          <a:p>
            <a:endParaRPr lang="en-US"/>
          </a:p>
        </p:txBody>
      </p:sp>
      <p:pic>
        <p:nvPicPr>
          <p:cNvPr id="8" name="Picture 7"/>
          <p:cNvPicPr>
            <a:picLocks noChangeAspect="1"/>
          </p:cNvPicPr>
          <p:nvPr/>
        </p:nvPicPr>
        <p:blipFill>
          <a:blip r:embed="rId4"/>
          <a:stretch>
            <a:fillRect/>
          </a:stretch>
        </p:blipFill>
        <p:spPr>
          <a:xfrm>
            <a:off x="838199" y="842983"/>
            <a:ext cx="11339543" cy="5253038"/>
          </a:xfrm>
          <a:prstGeom prst="rect">
            <a:avLst/>
          </a:prstGeom>
        </p:spPr>
      </p:pic>
      <p:pic>
        <p:nvPicPr>
          <p:cNvPr id="9" name="Picture 8"/>
          <p:cNvPicPr>
            <a:picLocks noChangeAspect="1"/>
          </p:cNvPicPr>
          <p:nvPr/>
        </p:nvPicPr>
        <p:blipFill>
          <a:blip r:embed="rId5"/>
          <a:stretch>
            <a:fillRect/>
          </a:stretch>
        </p:blipFill>
        <p:spPr>
          <a:xfrm>
            <a:off x="84295" y="6096021"/>
            <a:ext cx="12107705" cy="871804"/>
          </a:xfrm>
          <a:prstGeom prst="rect">
            <a:avLst/>
          </a:prstGeom>
        </p:spPr>
      </p:pic>
    </p:spTree>
    <p:extLst>
      <p:ext uri="{BB962C8B-B14F-4D97-AF65-F5344CB8AC3E}">
        <p14:creationId xmlns:p14="http://schemas.microsoft.com/office/powerpoint/2010/main" val="3478409402"/>
      </p:ext>
    </p:extLst>
  </p:cSld>
  <p:clrMapOvr>
    <a:masterClrMapping/>
  </p:clrMapOvr>
  <mc:AlternateContent xmlns:mc="http://schemas.openxmlformats.org/markup-compatibility/2006" xmlns:p14="http://schemas.microsoft.com/office/powerpoint/2010/main">
    <mc:Choice Requires="p14">
      <p:transition spd="slow" p14:dur="2000" advTm="207582"/>
    </mc:Choice>
    <mc:Fallback xmlns="">
      <p:transition spd="slow" advTm="207582"/>
    </mc:Fallback>
  </mc:AlternateContent>
  <p:timing>
    <p:tnLst>
      <p:par>
        <p:cTn id="1" dur="indefinite" restart="never" nodeType="tmRoot"/>
      </p:par>
    </p:tnLst>
  </p:timing>
  <p:extLst mod="1">
    <p:ext uri="{E180D4A7-C9FB-4DFB-919C-405C955672EB}">
      <p14:showEvtLst xmlns:p14="http://schemas.microsoft.com/office/powerpoint/2010/main">
        <p14:playEvt time="1023" objId="8"/>
        <p14:triggerEvt type="onClick" time="1023" objId="8"/>
        <p14:stopEvt time="190896"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65707" cy="847417"/>
          </a:xfrm>
          <a:prstGeom prst="rect">
            <a:avLst/>
          </a:prstGeom>
        </p:spPr>
      </p:pic>
      <p:pic>
        <p:nvPicPr>
          <p:cNvPr id="3" name="Picture 2"/>
          <p:cNvPicPr>
            <a:picLocks noChangeAspect="1"/>
          </p:cNvPicPr>
          <p:nvPr/>
        </p:nvPicPr>
        <p:blipFill>
          <a:blip r:embed="rId3"/>
          <a:stretch>
            <a:fillRect/>
          </a:stretch>
        </p:blipFill>
        <p:spPr>
          <a:xfrm>
            <a:off x="852457" y="-38637"/>
            <a:ext cx="11339543" cy="871804"/>
          </a:xfrm>
          <a:prstGeom prst="rect">
            <a:avLst/>
          </a:prstGeom>
        </p:spPr>
      </p:pic>
      <p:pic>
        <p:nvPicPr>
          <p:cNvPr id="4" name="Picture 3"/>
          <p:cNvPicPr>
            <a:picLocks noChangeAspect="1"/>
          </p:cNvPicPr>
          <p:nvPr/>
        </p:nvPicPr>
        <p:blipFill>
          <a:blip r:embed="rId3"/>
          <a:stretch>
            <a:fillRect/>
          </a:stretch>
        </p:blipFill>
        <p:spPr>
          <a:xfrm>
            <a:off x="-7154" y="5986196"/>
            <a:ext cx="12107776" cy="871804"/>
          </a:xfrm>
          <a:prstGeom prst="rect">
            <a:avLst/>
          </a:prstGeom>
        </p:spPr>
      </p:pic>
      <p:pic>
        <p:nvPicPr>
          <p:cNvPr id="5" name="Picture 4"/>
          <p:cNvPicPr>
            <a:picLocks noChangeAspect="1"/>
          </p:cNvPicPr>
          <p:nvPr/>
        </p:nvPicPr>
        <p:blipFill rotWithShape="1">
          <a:blip r:embed="rId4"/>
          <a:srcRect t="9507" b="-3003"/>
          <a:stretch/>
        </p:blipFill>
        <p:spPr>
          <a:xfrm>
            <a:off x="852457" y="847418"/>
            <a:ext cx="10931712" cy="5163166"/>
          </a:xfrm>
          <a:prstGeom prst="rect">
            <a:avLst/>
          </a:prstGeom>
        </p:spPr>
      </p:pic>
      <p:sp>
        <p:nvSpPr>
          <p:cNvPr id="6" name="TextBox 5"/>
          <p:cNvSpPr txBox="1"/>
          <p:nvPr/>
        </p:nvSpPr>
        <p:spPr>
          <a:xfrm>
            <a:off x="1815921" y="162098"/>
            <a:ext cx="3715248" cy="523220"/>
          </a:xfrm>
          <a:prstGeom prst="rect">
            <a:avLst/>
          </a:prstGeom>
          <a:noFill/>
        </p:spPr>
        <p:txBody>
          <a:bodyPr wrap="none" rtlCol="0">
            <a:spAutoFit/>
          </a:bodyPr>
          <a:lstStyle/>
          <a:p>
            <a:r>
              <a:rPr lang="en-US" sz="2800" b="1" dirty="0" smtClean="0">
                <a:solidFill>
                  <a:schemeClr val="bg1"/>
                </a:solidFill>
              </a:rPr>
              <a:t>SOLIDS CLASSIFICATION</a:t>
            </a:r>
            <a:endParaRPr lang="en-US" sz="2800" b="1" dirty="0">
              <a:solidFill>
                <a:schemeClr val="bg1"/>
              </a:solidFill>
            </a:endParaRPr>
          </a:p>
        </p:txBody>
      </p:sp>
    </p:spTree>
    <p:extLst>
      <p:ext uri="{BB962C8B-B14F-4D97-AF65-F5344CB8AC3E}">
        <p14:creationId xmlns:p14="http://schemas.microsoft.com/office/powerpoint/2010/main" val="225718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57" y="-19486"/>
            <a:ext cx="11339543" cy="871804"/>
          </a:xfrm>
          <a:prstGeom prst="rect">
            <a:avLst/>
          </a:prstGeom>
        </p:spPr>
      </p:pic>
      <p:pic>
        <p:nvPicPr>
          <p:cNvPr id="3" name="Picture 2"/>
          <p:cNvPicPr>
            <a:picLocks noChangeAspect="1"/>
          </p:cNvPicPr>
          <p:nvPr/>
        </p:nvPicPr>
        <p:blipFill>
          <a:blip r:embed="rId3"/>
          <a:stretch>
            <a:fillRect/>
          </a:stretch>
        </p:blipFill>
        <p:spPr>
          <a:xfrm>
            <a:off x="0" y="-19486"/>
            <a:ext cx="865707" cy="847417"/>
          </a:xfrm>
          <a:prstGeom prst="rect">
            <a:avLst/>
          </a:prstGeom>
        </p:spPr>
      </p:pic>
      <p:pic>
        <p:nvPicPr>
          <p:cNvPr id="8" name="Picture 7"/>
          <p:cNvPicPr>
            <a:picLocks noChangeAspect="1"/>
          </p:cNvPicPr>
          <p:nvPr/>
        </p:nvPicPr>
        <p:blipFill>
          <a:blip r:embed="rId4"/>
          <a:stretch>
            <a:fillRect/>
          </a:stretch>
        </p:blipFill>
        <p:spPr>
          <a:xfrm>
            <a:off x="-7154" y="5986196"/>
            <a:ext cx="12107776" cy="871804"/>
          </a:xfrm>
          <a:prstGeom prst="rect">
            <a:avLst/>
          </a:prstGeom>
        </p:spPr>
      </p:pic>
      <p:sp>
        <p:nvSpPr>
          <p:cNvPr id="7" name="TextBox 6"/>
          <p:cNvSpPr txBox="1"/>
          <p:nvPr/>
        </p:nvSpPr>
        <p:spPr>
          <a:xfrm>
            <a:off x="1056068" y="124860"/>
            <a:ext cx="5164428" cy="461665"/>
          </a:xfrm>
          <a:prstGeom prst="rect">
            <a:avLst/>
          </a:prstGeom>
          <a:noFill/>
        </p:spPr>
        <p:txBody>
          <a:bodyPr wrap="square" rtlCol="0">
            <a:spAutoFit/>
          </a:bodyPr>
          <a:lstStyle/>
          <a:p>
            <a:r>
              <a:rPr lang="en-US" sz="2400" b="1" dirty="0" smtClean="0">
                <a:solidFill>
                  <a:schemeClr val="bg1"/>
                </a:solidFill>
              </a:rPr>
              <a:t>Dimensional parameters of solid </a:t>
            </a:r>
            <a:endParaRPr lang="en-US" sz="2400" b="1" dirty="0">
              <a:solidFill>
                <a:schemeClr val="bg1"/>
              </a:solidFill>
            </a:endParaRPr>
          </a:p>
        </p:txBody>
      </p:sp>
      <p:pic>
        <p:nvPicPr>
          <p:cNvPr id="5" name="Picture 4"/>
          <p:cNvPicPr>
            <a:picLocks noChangeAspect="1"/>
          </p:cNvPicPr>
          <p:nvPr/>
        </p:nvPicPr>
        <p:blipFill rotWithShape="1">
          <a:blip r:embed="rId5"/>
          <a:srcRect b="7227"/>
          <a:stretch/>
        </p:blipFill>
        <p:spPr>
          <a:xfrm>
            <a:off x="1481070" y="840125"/>
            <a:ext cx="9878095" cy="5133878"/>
          </a:xfrm>
          <a:prstGeom prst="rect">
            <a:avLst/>
          </a:prstGeom>
        </p:spPr>
      </p:pic>
    </p:spTree>
    <p:extLst>
      <p:ext uri="{BB962C8B-B14F-4D97-AF65-F5344CB8AC3E}">
        <p14:creationId xmlns:p14="http://schemas.microsoft.com/office/powerpoint/2010/main" val="3485758986"/>
      </p:ext>
    </p:extLst>
  </p:cSld>
  <p:clrMapOvr>
    <a:masterClrMapping/>
  </p:clrMapOvr>
  <mc:AlternateContent xmlns:mc="http://schemas.openxmlformats.org/markup-compatibility/2006" xmlns:p14="http://schemas.microsoft.com/office/powerpoint/2010/main">
    <mc:Choice Requires="p14">
      <p:transition spd="slow" p14:dur="2000" advTm="205711"/>
    </mc:Choice>
    <mc:Fallback xmlns="">
      <p:transition spd="slow" advTm="20571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486"/>
            <a:ext cx="865707" cy="847417"/>
          </a:xfrm>
          <a:prstGeom prst="rect">
            <a:avLst/>
          </a:prstGeom>
        </p:spPr>
      </p:pic>
      <p:pic>
        <p:nvPicPr>
          <p:cNvPr id="3" name="Picture 2"/>
          <p:cNvPicPr>
            <a:picLocks noChangeAspect="1"/>
          </p:cNvPicPr>
          <p:nvPr/>
        </p:nvPicPr>
        <p:blipFill>
          <a:blip r:embed="rId3"/>
          <a:stretch>
            <a:fillRect/>
          </a:stretch>
        </p:blipFill>
        <p:spPr>
          <a:xfrm>
            <a:off x="852457" y="-58123"/>
            <a:ext cx="11339543" cy="871804"/>
          </a:xfrm>
          <a:prstGeom prst="rect">
            <a:avLst/>
          </a:prstGeom>
        </p:spPr>
      </p:pic>
      <p:pic>
        <p:nvPicPr>
          <p:cNvPr id="4" name="Picture 3"/>
          <p:cNvPicPr>
            <a:picLocks noChangeAspect="1"/>
          </p:cNvPicPr>
          <p:nvPr/>
        </p:nvPicPr>
        <p:blipFill>
          <a:blip r:embed="rId4"/>
          <a:stretch>
            <a:fillRect/>
          </a:stretch>
        </p:blipFill>
        <p:spPr>
          <a:xfrm>
            <a:off x="-7154" y="5986196"/>
            <a:ext cx="12107776" cy="871804"/>
          </a:xfrm>
          <a:prstGeom prst="rect">
            <a:avLst/>
          </a:prstGeom>
        </p:spPr>
      </p:pic>
      <p:sp>
        <p:nvSpPr>
          <p:cNvPr id="5" name="TextBox 4"/>
          <p:cNvSpPr txBox="1"/>
          <p:nvPr/>
        </p:nvSpPr>
        <p:spPr>
          <a:xfrm flipH="1">
            <a:off x="1456058" y="34890"/>
            <a:ext cx="6181114" cy="523220"/>
          </a:xfrm>
          <a:prstGeom prst="rect">
            <a:avLst/>
          </a:prstGeom>
          <a:noFill/>
        </p:spPr>
        <p:txBody>
          <a:bodyPr wrap="square" rtlCol="0">
            <a:spAutoFit/>
          </a:bodyPr>
          <a:lstStyle/>
          <a:p>
            <a:r>
              <a:rPr lang="en-US" sz="2800" b="1" dirty="0" smtClean="0">
                <a:solidFill>
                  <a:schemeClr val="bg1"/>
                </a:solidFill>
              </a:rPr>
              <a:t>FRUSTUMS AND TRUNCATED SOLID</a:t>
            </a:r>
            <a:endParaRPr lang="en-US" sz="2800" b="1" dirty="0">
              <a:solidFill>
                <a:schemeClr val="bg1"/>
              </a:solidFill>
            </a:endParaRPr>
          </a:p>
        </p:txBody>
      </p:sp>
      <p:pic>
        <p:nvPicPr>
          <p:cNvPr id="7" name="Picture 6"/>
          <p:cNvPicPr>
            <a:picLocks noChangeAspect="1"/>
          </p:cNvPicPr>
          <p:nvPr/>
        </p:nvPicPr>
        <p:blipFill rotWithShape="1">
          <a:blip r:embed="rId5"/>
          <a:srcRect t="8942" b="4682"/>
          <a:stretch/>
        </p:blipFill>
        <p:spPr>
          <a:xfrm>
            <a:off x="865707" y="827932"/>
            <a:ext cx="11326293" cy="5144014"/>
          </a:xfrm>
          <a:prstGeom prst="rect">
            <a:avLst/>
          </a:prstGeom>
        </p:spPr>
      </p:pic>
    </p:spTree>
    <p:extLst>
      <p:ext uri="{BB962C8B-B14F-4D97-AF65-F5344CB8AC3E}">
        <p14:creationId xmlns:p14="http://schemas.microsoft.com/office/powerpoint/2010/main" val="1139950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57" y="-19486"/>
            <a:ext cx="11339543" cy="871804"/>
          </a:xfrm>
          <a:prstGeom prst="rect">
            <a:avLst/>
          </a:prstGeom>
        </p:spPr>
      </p:pic>
      <p:pic>
        <p:nvPicPr>
          <p:cNvPr id="3" name="Picture 2"/>
          <p:cNvPicPr>
            <a:picLocks noChangeAspect="1"/>
          </p:cNvPicPr>
          <p:nvPr/>
        </p:nvPicPr>
        <p:blipFill>
          <a:blip r:embed="rId3"/>
          <a:stretch>
            <a:fillRect/>
          </a:stretch>
        </p:blipFill>
        <p:spPr>
          <a:xfrm>
            <a:off x="0" y="-19486"/>
            <a:ext cx="865707" cy="847417"/>
          </a:xfrm>
          <a:prstGeom prst="rect">
            <a:avLst/>
          </a:prstGeom>
        </p:spPr>
      </p:pic>
      <p:pic>
        <p:nvPicPr>
          <p:cNvPr id="4" name="Picture 3"/>
          <p:cNvPicPr>
            <a:picLocks noChangeAspect="1"/>
          </p:cNvPicPr>
          <p:nvPr/>
        </p:nvPicPr>
        <p:blipFill>
          <a:blip r:embed="rId4"/>
          <a:stretch>
            <a:fillRect/>
          </a:stretch>
        </p:blipFill>
        <p:spPr>
          <a:xfrm>
            <a:off x="-7154" y="5986196"/>
            <a:ext cx="12107776" cy="871804"/>
          </a:xfrm>
          <a:prstGeom prst="rect">
            <a:avLst/>
          </a:prstGeom>
        </p:spPr>
      </p:pic>
      <p:sp>
        <p:nvSpPr>
          <p:cNvPr id="5" name="TextBox 4"/>
          <p:cNvSpPr txBox="1"/>
          <p:nvPr/>
        </p:nvSpPr>
        <p:spPr>
          <a:xfrm>
            <a:off x="1081825" y="194170"/>
            <a:ext cx="3107838" cy="461665"/>
          </a:xfrm>
          <a:prstGeom prst="rect">
            <a:avLst/>
          </a:prstGeom>
          <a:noFill/>
        </p:spPr>
        <p:txBody>
          <a:bodyPr wrap="none" rtlCol="0">
            <a:spAutoFit/>
          </a:bodyPr>
          <a:lstStyle/>
          <a:p>
            <a:r>
              <a:rPr lang="en-US" sz="2400" b="1" dirty="0" smtClean="0">
                <a:solidFill>
                  <a:schemeClr val="bg1"/>
                </a:solidFill>
              </a:rPr>
              <a:t>REVOLUTION OF SOLID</a:t>
            </a:r>
            <a:endParaRPr lang="en-US" sz="2400" b="1" dirty="0">
              <a:solidFill>
                <a:schemeClr val="bg1"/>
              </a:solidFill>
            </a:endParaRPr>
          </a:p>
        </p:txBody>
      </p:sp>
      <p:pic>
        <p:nvPicPr>
          <p:cNvPr id="7" name="Picture 6"/>
          <p:cNvPicPr>
            <a:picLocks noChangeAspect="1"/>
          </p:cNvPicPr>
          <p:nvPr/>
        </p:nvPicPr>
        <p:blipFill rotWithShape="1">
          <a:blip r:embed="rId5"/>
          <a:srcRect t="8718" b="5188"/>
          <a:stretch/>
        </p:blipFill>
        <p:spPr>
          <a:xfrm>
            <a:off x="1640895" y="869491"/>
            <a:ext cx="9434936" cy="4745698"/>
          </a:xfrm>
          <a:prstGeom prst="rect">
            <a:avLst/>
          </a:prstGeom>
        </p:spPr>
      </p:pic>
    </p:spTree>
    <p:extLst>
      <p:ext uri="{BB962C8B-B14F-4D97-AF65-F5344CB8AC3E}">
        <p14:creationId xmlns:p14="http://schemas.microsoft.com/office/powerpoint/2010/main" val="2343589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0" y="0"/>
            <a:ext cx="865707" cy="847417"/>
          </a:xfrm>
          <a:prstGeom prst="rect">
            <a:avLst/>
          </a:prstGeom>
        </p:spPr>
      </p:pic>
      <p:pic>
        <p:nvPicPr>
          <p:cNvPr id="2" name="Picture 1"/>
          <p:cNvPicPr>
            <a:picLocks noChangeAspect="1"/>
          </p:cNvPicPr>
          <p:nvPr/>
        </p:nvPicPr>
        <p:blipFill>
          <a:blip r:embed="rId4"/>
          <a:stretch>
            <a:fillRect/>
          </a:stretch>
        </p:blipFill>
        <p:spPr>
          <a:xfrm>
            <a:off x="851678" y="-1588"/>
            <a:ext cx="11339543" cy="871804"/>
          </a:xfrm>
          <a:prstGeom prst="rect">
            <a:avLst/>
          </a:prstGeom>
        </p:spPr>
      </p:pic>
      <p:pic>
        <p:nvPicPr>
          <p:cNvPr id="22" name="Picture 21"/>
          <p:cNvPicPr>
            <a:picLocks noChangeAspect="1"/>
          </p:cNvPicPr>
          <p:nvPr/>
        </p:nvPicPr>
        <p:blipFill>
          <a:blip r:embed="rId4"/>
          <a:stretch>
            <a:fillRect/>
          </a:stretch>
        </p:blipFill>
        <p:spPr>
          <a:xfrm>
            <a:off x="-7154" y="5986196"/>
            <a:ext cx="12107776" cy="871804"/>
          </a:xfrm>
          <a:prstGeom prst="rect">
            <a:avLst/>
          </a:prstGeom>
        </p:spPr>
      </p:pic>
      <p:pic>
        <p:nvPicPr>
          <p:cNvPr id="4" name="Picture 3"/>
          <p:cNvPicPr>
            <a:picLocks noChangeAspect="1"/>
          </p:cNvPicPr>
          <p:nvPr/>
        </p:nvPicPr>
        <p:blipFill>
          <a:blip r:embed="rId5"/>
          <a:stretch>
            <a:fillRect/>
          </a:stretch>
        </p:blipFill>
        <p:spPr>
          <a:xfrm>
            <a:off x="270456" y="962549"/>
            <a:ext cx="5215944" cy="4284788"/>
          </a:xfrm>
          <a:prstGeom prst="rect">
            <a:avLst/>
          </a:prstGeom>
        </p:spPr>
      </p:pic>
      <p:pic>
        <p:nvPicPr>
          <p:cNvPr id="5" name="Picture 4"/>
          <p:cNvPicPr>
            <a:picLocks noChangeAspect="1"/>
          </p:cNvPicPr>
          <p:nvPr/>
        </p:nvPicPr>
        <p:blipFill>
          <a:blip r:embed="rId6"/>
          <a:stretch>
            <a:fillRect/>
          </a:stretch>
        </p:blipFill>
        <p:spPr>
          <a:xfrm>
            <a:off x="5718220" y="870216"/>
            <a:ext cx="6382402" cy="4377121"/>
          </a:xfrm>
          <a:prstGeom prst="rect">
            <a:avLst/>
          </a:prstGeom>
        </p:spPr>
      </p:pic>
      <p:sp>
        <p:nvSpPr>
          <p:cNvPr id="7" name="TextBox 6"/>
          <p:cNvSpPr txBox="1"/>
          <p:nvPr/>
        </p:nvSpPr>
        <p:spPr>
          <a:xfrm>
            <a:off x="1266422" y="249648"/>
            <a:ext cx="3125274" cy="461665"/>
          </a:xfrm>
          <a:prstGeom prst="rect">
            <a:avLst/>
          </a:prstGeom>
          <a:noFill/>
        </p:spPr>
        <p:txBody>
          <a:bodyPr wrap="square" rtlCol="0">
            <a:spAutoFit/>
          </a:bodyPr>
          <a:lstStyle/>
          <a:p>
            <a:r>
              <a:rPr lang="en-US" sz="2400" b="1" dirty="0" smtClean="0">
                <a:solidFill>
                  <a:schemeClr val="bg1"/>
                </a:solidFill>
              </a:rPr>
              <a:t>PROJECTION OF SOLID</a:t>
            </a:r>
            <a:endParaRPr lang="en-US" sz="2400" b="1" dirty="0">
              <a:solidFill>
                <a:schemeClr val="bg1"/>
              </a:solidFill>
            </a:endParaRPr>
          </a:p>
        </p:txBody>
      </p:sp>
    </p:spTree>
    <p:extLst>
      <p:ext uri="{BB962C8B-B14F-4D97-AF65-F5344CB8AC3E}">
        <p14:creationId xmlns:p14="http://schemas.microsoft.com/office/powerpoint/2010/main" val="3575274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4"/>
          <p:cNvSpPr>
            <a:spLocks noGrp="1"/>
          </p:cNvSpPr>
          <p:nvPr>
            <p:ph type="title" idx="4294967295"/>
          </p:nvPr>
        </p:nvSpPr>
        <p:spPr>
          <a:xfrm>
            <a:off x="1676400" y="152400"/>
            <a:ext cx="8839200" cy="762000"/>
          </a:xfrm>
        </p:spPr>
        <p:txBody>
          <a:bodyPr/>
          <a:lstStyle/>
          <a:p>
            <a:r>
              <a:rPr lang="en-US" altLang="en-US" sz="3200" b="1" u="sng" dirty="0"/>
              <a:t>Actual Vapor-Compression Cycle</a:t>
            </a:r>
          </a:p>
        </p:txBody>
      </p:sp>
      <p:pic>
        <p:nvPicPr>
          <p:cNvPr id="26" name="Picture 25"/>
          <p:cNvPicPr>
            <a:picLocks noChangeAspect="1"/>
          </p:cNvPicPr>
          <p:nvPr/>
        </p:nvPicPr>
        <p:blipFill>
          <a:blip r:embed="rId3"/>
          <a:stretch>
            <a:fillRect/>
          </a:stretch>
        </p:blipFill>
        <p:spPr>
          <a:xfrm>
            <a:off x="0" y="0"/>
            <a:ext cx="865707" cy="847417"/>
          </a:xfrm>
          <a:prstGeom prst="rect">
            <a:avLst/>
          </a:prstGeom>
        </p:spPr>
      </p:pic>
      <p:pic>
        <p:nvPicPr>
          <p:cNvPr id="27" name="Picture 26"/>
          <p:cNvPicPr>
            <a:picLocks noChangeAspect="1"/>
          </p:cNvPicPr>
          <p:nvPr/>
        </p:nvPicPr>
        <p:blipFill>
          <a:blip r:embed="rId4"/>
          <a:stretch>
            <a:fillRect/>
          </a:stretch>
        </p:blipFill>
        <p:spPr>
          <a:xfrm>
            <a:off x="851678" y="-1588"/>
            <a:ext cx="11339543" cy="871804"/>
          </a:xfrm>
          <a:prstGeom prst="rect">
            <a:avLst/>
          </a:prstGeom>
        </p:spPr>
      </p:pic>
      <p:pic>
        <p:nvPicPr>
          <p:cNvPr id="28" name="Picture 27"/>
          <p:cNvPicPr>
            <a:picLocks noChangeAspect="1"/>
          </p:cNvPicPr>
          <p:nvPr/>
        </p:nvPicPr>
        <p:blipFill>
          <a:blip r:embed="rId4"/>
          <a:stretch>
            <a:fillRect/>
          </a:stretch>
        </p:blipFill>
        <p:spPr>
          <a:xfrm>
            <a:off x="-7154" y="6443662"/>
            <a:ext cx="12107776" cy="414338"/>
          </a:xfrm>
          <a:prstGeom prst="rect">
            <a:avLst/>
          </a:prstGeom>
        </p:spPr>
      </p:pic>
      <p:sp>
        <p:nvSpPr>
          <p:cNvPr id="3" name="TextBox 2"/>
          <p:cNvSpPr txBox="1"/>
          <p:nvPr/>
        </p:nvSpPr>
        <p:spPr>
          <a:xfrm>
            <a:off x="1239959" y="128587"/>
            <a:ext cx="7363127" cy="523220"/>
          </a:xfrm>
          <a:prstGeom prst="rect">
            <a:avLst/>
          </a:prstGeom>
          <a:noFill/>
        </p:spPr>
        <p:txBody>
          <a:bodyPr wrap="square" rtlCol="0">
            <a:spAutoFit/>
          </a:bodyPr>
          <a:lstStyle/>
          <a:p>
            <a:r>
              <a:rPr lang="en-US" sz="2800" b="1" dirty="0" smtClean="0">
                <a:solidFill>
                  <a:schemeClr val="bg1"/>
                </a:solidFill>
              </a:rPr>
              <a:t>PROJECTION OF SOLID</a:t>
            </a:r>
            <a:endParaRPr lang="en-US" sz="2800" b="1" dirty="0">
              <a:solidFill>
                <a:schemeClr val="bg1"/>
              </a:solidFill>
            </a:endParaRPr>
          </a:p>
        </p:txBody>
      </p:sp>
      <p:pic>
        <p:nvPicPr>
          <p:cNvPr id="2" name="Picture 1"/>
          <p:cNvPicPr>
            <a:picLocks noChangeAspect="1"/>
          </p:cNvPicPr>
          <p:nvPr/>
        </p:nvPicPr>
        <p:blipFill>
          <a:blip r:embed="rId5"/>
          <a:stretch>
            <a:fillRect/>
          </a:stretch>
        </p:blipFill>
        <p:spPr>
          <a:xfrm>
            <a:off x="1676400" y="915414"/>
            <a:ext cx="9663922" cy="5309839"/>
          </a:xfrm>
          <a:prstGeom prst="rect">
            <a:avLst/>
          </a:prstGeom>
        </p:spPr>
      </p:pic>
    </p:spTree>
    <p:extLst>
      <p:ext uri="{BB962C8B-B14F-4D97-AF65-F5344CB8AC3E}">
        <p14:creationId xmlns:p14="http://schemas.microsoft.com/office/powerpoint/2010/main" val="648226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2129</TotalTime>
  <Words>560</Words>
  <Application>Microsoft Office PowerPoint</Application>
  <PresentationFormat>Widescreen</PresentationFormat>
  <Paragraphs>68</Paragraphs>
  <Slides>15</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Arimo</vt:lpstr>
      <vt:lpstr>Calibri</vt:lpstr>
      <vt:lpstr>Calibri Light</vt:lpstr>
      <vt:lpstr>等线</vt:lpstr>
      <vt:lpstr>等线 Light</vt:lpstr>
      <vt:lpstr>Tinos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Actual Vapor-Compression Cycle</vt:lpstr>
      <vt:lpstr>Actual Vapor-Compression Cycle</vt:lpstr>
      <vt:lpstr>Actual Vapor-Compression Cycle</vt:lpstr>
      <vt:lpstr>Actual Vapor-Compression Cycle</vt:lpstr>
      <vt:lpstr>Actual Vapor-Compression Cycle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hp</cp:lastModifiedBy>
  <cp:revision>258</cp:revision>
  <dcterms:created xsi:type="dcterms:W3CDTF">2020-05-05T09:43:45Z</dcterms:created>
  <dcterms:modified xsi:type="dcterms:W3CDTF">2020-12-05T05:01:08Z</dcterms:modified>
</cp:coreProperties>
</file>